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7" r:id="rId4"/>
    <p:sldId id="266" r:id="rId5"/>
    <p:sldId id="265" r:id="rId6"/>
    <p:sldId id="268" r:id="rId7"/>
    <p:sldId id="269" r:id="rId8"/>
    <p:sldId id="259" r:id="rId9"/>
    <p:sldId id="270" r:id="rId10"/>
    <p:sldId id="26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23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66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0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06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54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06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52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72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06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68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29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6D5BA-0C7D-4BBB-9774-49461C9D1389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5641F-58AF-4987-B3BE-629032391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40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p7p0LnGnVU" TargetMode="External"/><Relationship Id="rId2" Type="http://schemas.openxmlformats.org/officeDocument/2006/relationships/hyperlink" Target="https://www.youtube.com/watch?v=cl2dKYmOtOw&amp;feature=emb_rel_pau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WJb-ostBuc&amp;feature=emb_imp_woy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2377" y="2049826"/>
            <a:ext cx="9144000" cy="2387600"/>
          </a:xfrm>
        </p:spPr>
        <p:txBody>
          <a:bodyPr>
            <a:normAutofit/>
          </a:bodyPr>
          <a:lstStyle/>
          <a:p>
            <a:r>
              <a:rPr lang="pt-BR" b="1" dirty="0" smtClean="0"/>
              <a:t>A </a:t>
            </a:r>
            <a:r>
              <a:rPr lang="pt-BR" b="1" dirty="0" smtClean="0"/>
              <a:t>Biologia </a:t>
            </a:r>
            <a:r>
              <a:rPr lang="pt-BR" b="1" dirty="0" smtClean="0"/>
              <a:t>– Ciência da </a:t>
            </a:r>
            <a:r>
              <a:rPr lang="pt-BR" b="1" dirty="0" smtClean="0"/>
              <a:t>Vida</a:t>
            </a:r>
            <a:br>
              <a:rPr lang="pt-BR" b="1" dirty="0" smtClean="0"/>
            </a:br>
            <a:r>
              <a:rPr lang="pt-BR" sz="3600" dirty="0"/>
              <a:t>E</a:t>
            </a:r>
            <a:r>
              <a:rPr lang="pt-BR" sz="3600" dirty="0" smtClean="0"/>
              <a:t>studa </a:t>
            </a:r>
            <a:r>
              <a:rPr lang="pt-BR" sz="3600" dirty="0"/>
              <a:t>os </a:t>
            </a:r>
            <a:r>
              <a:rPr lang="pt-BR" sz="3600" dirty="0" smtClean="0"/>
              <a:t>Seres </a:t>
            </a:r>
            <a:r>
              <a:rPr lang="pt-BR" sz="3600" dirty="0"/>
              <a:t>V</a:t>
            </a:r>
            <a:r>
              <a:rPr lang="pt-BR" sz="3600" dirty="0" smtClean="0"/>
              <a:t>ivos</a:t>
            </a:r>
            <a:r>
              <a:rPr lang="pt-BR" sz="3600" b="1" dirty="0"/>
              <a:t/>
            </a:r>
            <a:br>
              <a:rPr lang="pt-BR" sz="3600" b="1" dirty="0"/>
            </a:b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8412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ilustrar...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49978"/>
            <a:ext cx="10515600" cy="4713923"/>
          </a:xfrm>
        </p:spPr>
        <p:txBody>
          <a:bodyPr>
            <a:normAutofit/>
          </a:bodyPr>
          <a:lstStyle/>
          <a:p>
            <a:r>
              <a:rPr lang="pt-BR" sz="2500" dirty="0" smtClean="0"/>
              <a:t>Cientistas finalmente </a:t>
            </a:r>
            <a:r>
              <a:rPr lang="pt-BR" sz="2500" dirty="0"/>
              <a:t>d</a:t>
            </a:r>
            <a:r>
              <a:rPr lang="pt-BR" sz="2500" dirty="0" smtClean="0"/>
              <a:t>escobriram </a:t>
            </a:r>
            <a:r>
              <a:rPr lang="pt-BR" sz="2500" dirty="0"/>
              <a:t>a </a:t>
            </a:r>
            <a:r>
              <a:rPr lang="pt-BR" sz="2500" dirty="0" smtClean="0"/>
              <a:t>verdade </a:t>
            </a:r>
            <a:r>
              <a:rPr lang="pt-BR" sz="2500" dirty="0"/>
              <a:t>s</a:t>
            </a:r>
            <a:r>
              <a:rPr lang="pt-BR" sz="2500" dirty="0" smtClean="0"/>
              <a:t>obre </a:t>
            </a:r>
            <a:r>
              <a:rPr lang="pt-BR" sz="2500" dirty="0"/>
              <a:t>a Ilha de Páscoa</a:t>
            </a:r>
          </a:p>
          <a:p>
            <a:pPr marL="0" indent="0">
              <a:buNone/>
            </a:pPr>
            <a:r>
              <a:rPr lang="pt-BR" sz="2500" dirty="0" smtClean="0">
                <a:hlinkClick r:id="rId2"/>
              </a:rPr>
              <a:t>https</a:t>
            </a:r>
            <a:r>
              <a:rPr lang="pt-BR" sz="2500" dirty="0">
                <a:hlinkClick r:id="rId2"/>
              </a:rPr>
              <a:t>://</a:t>
            </a:r>
            <a:r>
              <a:rPr lang="pt-BR" sz="2500" dirty="0" smtClean="0">
                <a:hlinkClick r:id="rId2"/>
              </a:rPr>
              <a:t>www.youtube.com/watch?v=cl2dKYmOtOw&amp;feature=emb_rel_pause</a:t>
            </a:r>
            <a:endParaRPr lang="pt-BR" sz="2500" dirty="0" smtClean="0"/>
          </a:p>
          <a:p>
            <a:endParaRPr lang="pt-BR" sz="2500" dirty="0" smtClean="0"/>
          </a:p>
          <a:p>
            <a:r>
              <a:rPr lang="pt-BR" sz="2500" dirty="0" smtClean="0"/>
              <a:t>Descoberta Arqueológia - </a:t>
            </a:r>
            <a:r>
              <a:rPr lang="pt-BR" sz="2500" dirty="0"/>
              <a:t>Civilização encontrada existe a mais tempo do que o </a:t>
            </a:r>
            <a:r>
              <a:rPr lang="pt-BR" sz="2500" dirty="0" smtClean="0"/>
              <a:t>registrado</a:t>
            </a:r>
          </a:p>
          <a:p>
            <a:pPr marL="0" indent="0">
              <a:buNone/>
            </a:pPr>
            <a:r>
              <a:rPr lang="pt-BR" sz="2500" dirty="0">
                <a:hlinkClick r:id="rId3"/>
              </a:rPr>
              <a:t>https://</a:t>
            </a:r>
            <a:r>
              <a:rPr lang="pt-BR" sz="2500" dirty="0" smtClean="0">
                <a:hlinkClick r:id="rId3"/>
              </a:rPr>
              <a:t>www.youtube.com/watch?v=hp7p0LnGnVU</a:t>
            </a:r>
            <a:endParaRPr lang="pt-BR" sz="2500" dirty="0" smtClean="0"/>
          </a:p>
          <a:p>
            <a:pPr marL="0" indent="0">
              <a:buNone/>
            </a:pPr>
            <a:endParaRPr lang="pt-BR" sz="2500" dirty="0" smtClean="0"/>
          </a:p>
          <a:p>
            <a:r>
              <a:rPr lang="pt-BR" sz="2500" dirty="0" smtClean="0"/>
              <a:t>Evolução </a:t>
            </a:r>
            <a:r>
              <a:rPr lang="pt-BR" sz="2500" dirty="0"/>
              <a:t>do Tamanho</a:t>
            </a:r>
          </a:p>
          <a:p>
            <a:pPr marL="0" indent="0">
              <a:buNone/>
            </a:pPr>
            <a:r>
              <a:rPr lang="pt-BR" sz="2500" dirty="0" smtClean="0">
                <a:hlinkClick r:id="rId4"/>
              </a:rPr>
              <a:t>https://www.youtube.com/watch?v=qWJb-ostBuc&amp;feature=emb_imp_woyt</a:t>
            </a:r>
            <a:endParaRPr lang="pt-BR" sz="25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495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5703" y="631326"/>
            <a:ext cx="6999514" cy="40321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3300" b="1" dirty="0" smtClean="0"/>
              <a:t>Principais </a:t>
            </a:r>
            <a:r>
              <a:rPr lang="pt-BR" sz="3300" b="1" dirty="0"/>
              <a:t>Ramos da </a:t>
            </a:r>
            <a:r>
              <a:rPr lang="pt-BR" sz="3300" b="1" dirty="0" smtClean="0"/>
              <a:t>Biologia: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900" b="1" dirty="0" smtClean="0"/>
              <a:t>Bacteriologia</a:t>
            </a:r>
            <a:r>
              <a:rPr lang="pt-BR" altLang="pt-BR" sz="2900" dirty="0" smtClean="0"/>
              <a:t>- estudo </a:t>
            </a:r>
            <a:r>
              <a:rPr lang="pt-BR" altLang="pt-BR" sz="2900" dirty="0"/>
              <a:t>das </a:t>
            </a:r>
            <a:r>
              <a:rPr lang="pt-BR" altLang="pt-BR" sz="2900" dirty="0" smtClean="0"/>
              <a:t>bactérias.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9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900" b="1" dirty="0" smtClean="0"/>
              <a:t>Biologia Marinha - </a:t>
            </a:r>
            <a:r>
              <a:rPr lang="pt-BR" sz="2900" dirty="0" smtClean="0"/>
              <a:t>estudo </a:t>
            </a:r>
            <a:r>
              <a:rPr lang="pt-BR" sz="2900" dirty="0"/>
              <a:t>dos organismos </a:t>
            </a:r>
            <a:r>
              <a:rPr lang="pt-BR" sz="2900" dirty="0" smtClean="0"/>
              <a:t>que </a:t>
            </a:r>
            <a:r>
              <a:rPr lang="pt-BR" sz="2900" dirty="0"/>
              <a:t>vivem em ecossistemas de água salgada e das relações entre eles e com o </a:t>
            </a:r>
            <a:r>
              <a:rPr lang="pt-BR" sz="2900" dirty="0" smtClean="0"/>
              <a:t>ambiente.</a:t>
            </a:r>
            <a:r>
              <a:rPr lang="pt-BR" altLang="pt-BR" sz="2900" dirty="0" smtClean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9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2900" b="1" dirty="0" smtClean="0"/>
              <a:t>Biologia Molecular</a:t>
            </a:r>
            <a:r>
              <a:rPr lang="pt-BR" sz="2900" dirty="0"/>
              <a:t> </a:t>
            </a:r>
            <a:r>
              <a:rPr lang="pt-BR" sz="2900" dirty="0" smtClean="0"/>
              <a:t>- estudo </a:t>
            </a:r>
            <a:r>
              <a:rPr lang="pt-BR" sz="2900" dirty="0"/>
              <a:t>da Biologia em nível molecular, com especial foco no estudo da estrutura e função do material genético </a:t>
            </a:r>
            <a:r>
              <a:rPr lang="pt-BR" sz="2900" dirty="0" smtClean="0"/>
              <a:t>e as proteínas.</a:t>
            </a:r>
            <a:endParaRPr lang="pt-BR" altLang="pt-BR" sz="29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7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400" dirty="0" smtClean="0"/>
              <a:t>  </a:t>
            </a:r>
            <a:endParaRPr lang="pt-BR" altLang="pt-BR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874" y="654688"/>
            <a:ext cx="3420616" cy="20393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998873" y="2694073"/>
            <a:ext cx="3411583" cy="65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Bacteriologia: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Meios de cultura de bactérias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872" y="3668835"/>
            <a:ext cx="3411583" cy="2244099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7998871" y="5912935"/>
            <a:ext cx="34115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chemeClr val="tx1"/>
                </a:solidFill>
              </a:rPr>
              <a:t>Biologia Marinha: 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     </a:t>
            </a:r>
            <a:r>
              <a:rPr lang="pt-BR" dirty="0">
                <a:solidFill>
                  <a:schemeClr val="tx1"/>
                </a:solidFill>
              </a:rPr>
              <a:t>Recifes de </a:t>
            </a:r>
            <a:r>
              <a:rPr lang="pt-BR" dirty="0" smtClean="0">
                <a:solidFill>
                  <a:schemeClr val="tx1"/>
                </a:solidFill>
              </a:rPr>
              <a:t>corais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73" y="4310744"/>
            <a:ext cx="3042168" cy="2155370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070041" y="4310745"/>
            <a:ext cx="2938443" cy="2113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Biologia Molecular: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Células </a:t>
            </a:r>
            <a:r>
              <a:rPr lang="pt-BR" dirty="0">
                <a:solidFill>
                  <a:schemeClr val="tx1"/>
                </a:solidFill>
              </a:rPr>
              <a:t>endoteliais da artéria </a:t>
            </a:r>
            <a:r>
              <a:rPr lang="pt-BR" dirty="0" smtClean="0">
                <a:solidFill>
                  <a:schemeClr val="tx1"/>
                </a:solidFill>
              </a:rPr>
              <a:t>pulmonar bovina</a:t>
            </a:r>
            <a:r>
              <a:rPr lang="pt-BR" dirty="0">
                <a:solidFill>
                  <a:schemeClr val="tx1"/>
                </a:solidFill>
              </a:rPr>
              <a:t>. </a:t>
            </a:r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4335" y="572564"/>
            <a:ext cx="7661365" cy="5267507"/>
          </a:xfrm>
        </p:spPr>
        <p:txBody>
          <a:bodyPr/>
          <a:lstStyle/>
          <a:p>
            <a:pPr marL="0" lvl="0" indent="0">
              <a:buNone/>
            </a:pPr>
            <a:r>
              <a:rPr lang="pt-BR" altLang="pt-BR" sz="2500" b="1" dirty="0" smtClean="0"/>
              <a:t>Biotecnologia</a:t>
            </a:r>
            <a:r>
              <a:rPr lang="pt-BR" altLang="pt-BR" sz="2500" dirty="0" smtClean="0"/>
              <a:t> - estudo </a:t>
            </a:r>
            <a:r>
              <a:rPr lang="pt-BR" altLang="pt-BR" sz="2500" dirty="0"/>
              <a:t>da tecnologia baseada na </a:t>
            </a:r>
            <a:r>
              <a:rPr lang="pt-BR" altLang="pt-BR" sz="2500" dirty="0" smtClean="0"/>
              <a:t>Biologia.</a:t>
            </a:r>
          </a:p>
          <a:p>
            <a:pPr marL="0" lvl="0" indent="0">
              <a:buNone/>
            </a:pPr>
            <a:r>
              <a:rPr lang="pt-BR" altLang="pt-BR" sz="2500" b="1" dirty="0" smtClean="0"/>
              <a:t>Botânica - </a:t>
            </a:r>
            <a:r>
              <a:rPr lang="pt-BR" altLang="pt-BR" sz="2500" dirty="0" smtClean="0"/>
              <a:t>estudo </a:t>
            </a:r>
            <a:r>
              <a:rPr lang="pt-BR" altLang="pt-BR" sz="2500" dirty="0"/>
              <a:t>das </a:t>
            </a:r>
            <a:r>
              <a:rPr lang="pt-BR" altLang="pt-BR" sz="2500" dirty="0" smtClean="0"/>
              <a:t>plantas.</a:t>
            </a:r>
          </a:p>
          <a:p>
            <a:pPr marL="0" indent="0">
              <a:buNone/>
            </a:pPr>
            <a:r>
              <a:rPr lang="pt-BR" altLang="pt-BR" sz="2500" b="1" dirty="0" smtClean="0"/>
              <a:t>Palinologia - </a:t>
            </a:r>
            <a:r>
              <a:rPr lang="pt-BR" sz="2500" dirty="0" smtClean="0"/>
              <a:t>parte </a:t>
            </a:r>
            <a:r>
              <a:rPr lang="pt-BR" sz="2500" dirty="0"/>
              <a:t>da Botânica que estuda os grãos de pólen, esporos e outras estruturas com parede orgânica </a:t>
            </a:r>
            <a:r>
              <a:rPr lang="pt-BR" sz="2500" dirty="0" smtClean="0"/>
              <a:t>ácido-resistente.</a:t>
            </a:r>
            <a:endParaRPr lang="pt-BR" sz="2500" dirty="0"/>
          </a:p>
          <a:p>
            <a:pPr marL="0" lvl="0" indent="0">
              <a:buNone/>
            </a:pPr>
            <a:endParaRPr lang="pt-BR" altLang="pt-BR" sz="2500" dirty="0" smtClean="0"/>
          </a:p>
          <a:p>
            <a:pPr marL="0" lvl="0" indent="0">
              <a:buNone/>
            </a:pPr>
            <a:endParaRPr lang="pt-BR" alt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354" y="402747"/>
            <a:ext cx="3044191" cy="159067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12354" y="2001290"/>
            <a:ext cx="3044190" cy="1696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Biotecnologistas</a:t>
            </a:r>
            <a:r>
              <a:rPr lang="pt-BR" dirty="0">
                <a:solidFill>
                  <a:schemeClr val="tx1"/>
                </a:solidFill>
              </a:rPr>
              <a:t> manipulam material genético, modificam genes</a:t>
            </a:r>
            <a:r>
              <a:rPr lang="pt-BR" i="1" dirty="0">
                <a:solidFill>
                  <a:schemeClr val="tx1"/>
                </a:solidFill>
              </a:rPr>
              <a:t> in vivo</a:t>
            </a:r>
            <a:r>
              <a:rPr lang="pt-BR" dirty="0">
                <a:solidFill>
                  <a:schemeClr val="tx1"/>
                </a:solidFill>
              </a:rPr>
              <a:t> e</a:t>
            </a:r>
            <a:r>
              <a:rPr lang="pt-BR" i="1" dirty="0">
                <a:solidFill>
                  <a:schemeClr val="tx1"/>
                </a:solidFill>
              </a:rPr>
              <a:t> in vitro</a:t>
            </a:r>
            <a:r>
              <a:rPr lang="pt-BR" dirty="0">
                <a:solidFill>
                  <a:schemeClr val="tx1"/>
                </a:solidFill>
              </a:rPr>
              <a:t>, manipulando expressão gênica e gerando organismos geneticamente modificados.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76" y="2717140"/>
            <a:ext cx="2780017" cy="185733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066076" y="4576940"/>
            <a:ext cx="2780017" cy="1857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Botânica: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Pesquisadores </a:t>
            </a:r>
            <a:r>
              <a:rPr lang="pt-BR" dirty="0">
                <a:solidFill>
                  <a:schemeClr val="tx1"/>
                </a:solidFill>
              </a:rPr>
              <a:t>da Universidade de North Carolina em Asheville trabalhando para aprender mais sobre plantas carnívoras </a:t>
            </a:r>
            <a:r>
              <a:rPr lang="pt-BR" dirty="0" smtClean="0">
                <a:solidFill>
                  <a:schemeClr val="tx1"/>
                </a:solidFill>
              </a:rPr>
              <a:t>raras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754" y="3202936"/>
            <a:ext cx="3372939" cy="178307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492753" y="4959435"/>
            <a:ext cx="3372939" cy="613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Palinologia: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Abelha </a:t>
            </a:r>
            <a:r>
              <a:rPr lang="pt-BR" dirty="0">
                <a:solidFill>
                  <a:schemeClr val="tx1"/>
                </a:solidFill>
              </a:rPr>
              <a:t>polinizadora em ação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744" y="4120223"/>
            <a:ext cx="3044190" cy="159067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500744" y="5710898"/>
            <a:ext cx="3044190" cy="75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Pólen observado no microscópio eletrônico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1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686" y="444137"/>
            <a:ext cx="6932023" cy="2066582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Micologia - </a:t>
            </a:r>
            <a:r>
              <a:rPr lang="pt-BR" sz="2500" dirty="0" smtClean="0"/>
              <a:t>ciência </a:t>
            </a:r>
            <a:r>
              <a:rPr lang="pt-BR" sz="2500" dirty="0"/>
              <a:t>que estuda os </a:t>
            </a:r>
            <a:r>
              <a:rPr lang="pt-BR" sz="2500" dirty="0" smtClean="0"/>
              <a:t>fungos.</a:t>
            </a:r>
            <a:endParaRPr lang="pt-BR" altLang="pt-BR" sz="2500" b="1" dirty="0"/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Ficologia</a:t>
            </a:r>
            <a:r>
              <a:rPr lang="pt-BR" altLang="pt-BR" sz="2500" dirty="0"/>
              <a:t> </a:t>
            </a:r>
            <a:r>
              <a:rPr lang="pt-BR" altLang="pt-BR" sz="2500" dirty="0" smtClean="0"/>
              <a:t>- </a:t>
            </a:r>
            <a:r>
              <a:rPr lang="pt-BR" sz="2500" dirty="0" smtClean="0"/>
              <a:t>estudo </a:t>
            </a:r>
            <a:r>
              <a:rPr lang="pt-BR" sz="2500" dirty="0"/>
              <a:t>científico das </a:t>
            </a:r>
            <a:r>
              <a:rPr lang="pt-BR" sz="2500" dirty="0" smtClean="0"/>
              <a:t>algas. 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2500" b="1" dirty="0" smtClean="0"/>
              <a:t>Sistemática</a:t>
            </a:r>
            <a:r>
              <a:rPr lang="pt-BR" sz="2500" dirty="0"/>
              <a:t> </a:t>
            </a:r>
            <a:r>
              <a:rPr lang="pt-BR" sz="2500" dirty="0" smtClean="0"/>
              <a:t>- área </a:t>
            </a:r>
            <a:r>
              <a:rPr lang="pt-BR" sz="2500" dirty="0"/>
              <a:t>do conhecimento biológico dedicada ao estudo da </a:t>
            </a:r>
            <a:r>
              <a:rPr lang="pt-BR" sz="2500" dirty="0" smtClean="0"/>
              <a:t>biodiversidade.</a:t>
            </a:r>
            <a:endParaRPr 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/>
          </a:p>
          <a:p>
            <a:pPr marL="0" indent="0">
              <a:lnSpc>
                <a:spcPct val="100000"/>
              </a:lnSpc>
              <a:buNone/>
            </a:pPr>
            <a:endParaRPr lang="pt-BR" sz="2500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23" y="271146"/>
            <a:ext cx="3432345" cy="190821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932923" y="2190284"/>
            <a:ext cx="3432345" cy="1232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Micologia: </a:t>
            </a:r>
            <a:endParaRPr lang="pt-BR" b="1" dirty="0" smtClean="0">
              <a:solidFill>
                <a:schemeClr val="tx1"/>
              </a:solidFill>
            </a:endParaRPr>
          </a:p>
          <a:p>
            <a:pPr algn="ctr"/>
            <a:r>
              <a:rPr lang="pt-BR" b="1" i="1" dirty="0" smtClean="0">
                <a:solidFill>
                  <a:schemeClr val="tx1"/>
                </a:solidFill>
              </a:rPr>
              <a:t>Amanita </a:t>
            </a:r>
            <a:r>
              <a:rPr lang="pt-BR" b="1" i="1" dirty="0" err="1">
                <a:solidFill>
                  <a:schemeClr val="tx1"/>
                </a:solidFill>
              </a:rPr>
              <a:t>muscaria</a:t>
            </a:r>
            <a:r>
              <a:rPr lang="pt-BR" b="1" dirty="0">
                <a:solidFill>
                  <a:schemeClr val="tx1"/>
                </a:solidFill>
              </a:rPr>
              <a:t>, </a:t>
            </a:r>
            <a:r>
              <a:rPr lang="pt-BR" dirty="0">
                <a:solidFill>
                  <a:schemeClr val="tx1"/>
                </a:solidFill>
              </a:rPr>
              <a:t>é um fungo </a:t>
            </a:r>
            <a:r>
              <a:rPr lang="pt-BR" dirty="0" err="1">
                <a:solidFill>
                  <a:schemeClr val="tx1"/>
                </a:solidFill>
              </a:rPr>
              <a:t>basidiomiceto</a:t>
            </a:r>
            <a:r>
              <a:rPr lang="pt-BR" dirty="0">
                <a:solidFill>
                  <a:schemeClr val="tx1"/>
                </a:solidFill>
              </a:rPr>
              <a:t> natural de regiões com clima boreal ou temperado do hemisfério norte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8" y="2517225"/>
            <a:ext cx="3125692" cy="281564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44148" y="5306747"/>
            <a:ext cx="3125693" cy="868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 smtClean="0">
              <a:solidFill>
                <a:srgbClr val="000000"/>
              </a:solidFill>
            </a:endParaRPr>
          </a:p>
          <a:p>
            <a:pPr algn="ctr"/>
            <a:r>
              <a:rPr lang="pt-BR" b="1" dirty="0" smtClean="0">
                <a:solidFill>
                  <a:srgbClr val="000000"/>
                </a:solidFill>
              </a:rPr>
              <a:t>Ficologia:</a:t>
            </a:r>
          </a:p>
          <a:p>
            <a:pPr algn="ctr"/>
            <a:r>
              <a:rPr lang="pt-BR" b="1" i="1" dirty="0" err="1" smtClean="0">
                <a:solidFill>
                  <a:srgbClr val="000000"/>
                </a:solidFill>
              </a:rPr>
              <a:t>Laminariales</a:t>
            </a:r>
            <a:r>
              <a:rPr lang="pt-BR" dirty="0">
                <a:solidFill>
                  <a:srgbClr val="000000"/>
                </a:solidFill>
              </a:rPr>
              <a:t>, mais conhecido como </a:t>
            </a:r>
            <a:r>
              <a:rPr lang="pt-BR" i="1" dirty="0" err="1">
                <a:solidFill>
                  <a:srgbClr val="000000"/>
                </a:solidFill>
              </a:rPr>
              <a:t>kelp</a:t>
            </a:r>
            <a:r>
              <a:rPr lang="pt-BR" dirty="0">
                <a:solidFill>
                  <a:srgbClr val="000000"/>
                </a:solidFill>
              </a:rPr>
              <a:t>.</a:t>
            </a:r>
            <a:br>
              <a:rPr lang="pt-BR" dirty="0">
                <a:solidFill>
                  <a:srgbClr val="000000"/>
                </a:solidFill>
              </a:rPr>
            </a:b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76" y="2510719"/>
            <a:ext cx="2938833" cy="241221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689876" y="4892015"/>
            <a:ext cx="2938833" cy="1283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000000"/>
                </a:solidFill>
              </a:rPr>
              <a:t>Ficologia:</a:t>
            </a:r>
            <a:r>
              <a:rPr lang="pt-BR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rgbClr val="000000"/>
                </a:solidFill>
              </a:rPr>
              <a:t>Micrografia </a:t>
            </a:r>
            <a:r>
              <a:rPr lang="pt-BR" dirty="0">
                <a:solidFill>
                  <a:srgbClr val="000000"/>
                </a:solidFill>
              </a:rPr>
              <a:t>eletrônica de varredura da alga unicelular </a:t>
            </a:r>
            <a:r>
              <a:rPr lang="pt-BR" b="1" i="1" dirty="0" err="1">
                <a:solidFill>
                  <a:srgbClr val="000000"/>
                </a:solidFill>
              </a:rPr>
              <a:t>Gephyrocapsa</a:t>
            </a:r>
            <a:r>
              <a:rPr lang="pt-BR" b="1" i="1" dirty="0">
                <a:solidFill>
                  <a:srgbClr val="000000"/>
                </a:solidFill>
              </a:rPr>
              <a:t> </a:t>
            </a:r>
            <a:r>
              <a:rPr lang="pt-BR" b="1" i="1" dirty="0" err="1">
                <a:solidFill>
                  <a:srgbClr val="000000"/>
                </a:solidFill>
              </a:rPr>
              <a:t>oceanica</a:t>
            </a:r>
            <a:endParaRPr lang="pt-BR" b="1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923" y="3685910"/>
            <a:ext cx="3432345" cy="17090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033657" y="5264331"/>
            <a:ext cx="3331611" cy="1384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Sistemática: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Variação </a:t>
            </a:r>
            <a:r>
              <a:rPr lang="pt-BR" dirty="0">
                <a:solidFill>
                  <a:schemeClr val="tx1"/>
                </a:solidFill>
              </a:rPr>
              <a:t>dorsal e ventral da coloração de espécimes preservados de sapos </a:t>
            </a:r>
            <a:r>
              <a:rPr lang="pt-BR" b="1" i="1" dirty="0" err="1">
                <a:solidFill>
                  <a:schemeClr val="tx1"/>
                </a:solidFill>
              </a:rPr>
              <a:t>Hypsiboas</a:t>
            </a:r>
            <a:r>
              <a:rPr lang="pt-BR" b="1" i="1" dirty="0">
                <a:solidFill>
                  <a:schemeClr val="tx1"/>
                </a:solidFill>
              </a:rPr>
              <a:t> </a:t>
            </a:r>
            <a:r>
              <a:rPr lang="pt-BR" b="1" i="1" dirty="0" err="1">
                <a:solidFill>
                  <a:schemeClr val="tx1"/>
                </a:solidFill>
              </a:rPr>
              <a:t>maculateralis</a:t>
            </a:r>
            <a:r>
              <a:rPr lang="pt-BR" dirty="0">
                <a:solidFill>
                  <a:schemeClr val="tx1"/>
                </a:solidFill>
              </a:rPr>
              <a:t> adultos.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7571" y="532402"/>
            <a:ext cx="8122920" cy="3318148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/>
              <a:t>Biologia Celular (Citologia)</a:t>
            </a:r>
            <a:r>
              <a:rPr lang="pt-BR" altLang="pt-BR" sz="2500" dirty="0"/>
              <a:t> </a:t>
            </a:r>
            <a:r>
              <a:rPr lang="pt-BR" altLang="pt-BR" sz="2500" dirty="0" smtClean="0"/>
              <a:t>- estudo </a:t>
            </a:r>
            <a:r>
              <a:rPr lang="pt-BR" altLang="pt-BR" sz="2500" dirty="0"/>
              <a:t>da </a:t>
            </a:r>
            <a:r>
              <a:rPr lang="pt-BR" altLang="pt-BR" sz="2500" dirty="0" smtClean="0"/>
              <a:t>células.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Biologia Evolutiva </a:t>
            </a:r>
            <a:r>
              <a:rPr lang="pt-BR" altLang="pt-BR" sz="2500" dirty="0" smtClean="0"/>
              <a:t>- estudo </a:t>
            </a:r>
            <a:r>
              <a:rPr lang="pt-BR" altLang="pt-BR" sz="2500" dirty="0"/>
              <a:t>da evolução das espécies. </a:t>
            </a: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Paleontologia</a:t>
            </a:r>
            <a:r>
              <a:rPr lang="pt-BR" altLang="pt-BR" sz="2500" dirty="0" smtClean="0"/>
              <a:t> - </a:t>
            </a:r>
            <a:r>
              <a:rPr lang="pt-BR" sz="2500" dirty="0" smtClean="0"/>
              <a:t>estuda </a:t>
            </a:r>
            <a:r>
              <a:rPr lang="pt-BR" sz="2500" dirty="0"/>
              <a:t>a vida do passado da Terra e o seu desenvolvimento ao </a:t>
            </a:r>
            <a:r>
              <a:rPr lang="pt-BR" sz="2500" dirty="0" smtClean="0"/>
              <a:t>longo </a:t>
            </a:r>
            <a:r>
              <a:rPr lang="pt-BR" sz="2500" dirty="0"/>
              <a:t>do tempo </a:t>
            </a:r>
            <a:r>
              <a:rPr lang="pt-BR" sz="2500" dirty="0" smtClean="0"/>
              <a:t>geológico.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2500" b="1" dirty="0" smtClean="0"/>
              <a:t>Biologia </a:t>
            </a:r>
            <a:r>
              <a:rPr lang="pt-BR" sz="2500" b="1" dirty="0"/>
              <a:t>da </a:t>
            </a:r>
            <a:r>
              <a:rPr lang="pt-BR" sz="2500" b="1" dirty="0" smtClean="0"/>
              <a:t>Conservação </a:t>
            </a:r>
            <a:r>
              <a:rPr lang="pt-BR" sz="2500" dirty="0" smtClean="0"/>
              <a:t>- área </a:t>
            </a:r>
            <a:r>
              <a:rPr lang="pt-BR" sz="2500" dirty="0"/>
              <a:t>interdisciplinar com objetivo de proteger espécies, seus habitats e ecossistemas das excessivas taxas de extinção e de erosão das interações entre os seres vivos.</a:t>
            </a:r>
            <a:endParaRPr lang="pt-BR" sz="25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491" y="532402"/>
            <a:ext cx="2857500" cy="208348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830491" y="2615882"/>
            <a:ext cx="2873829" cy="100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Citologia: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Carcinoma </a:t>
            </a:r>
            <a:r>
              <a:rPr lang="pt-BR" dirty="0">
                <a:solidFill>
                  <a:schemeClr val="tx1"/>
                </a:solidFill>
              </a:rPr>
              <a:t>papilífero de </a:t>
            </a:r>
            <a:r>
              <a:rPr lang="pt-BR" dirty="0" smtClean="0">
                <a:solidFill>
                  <a:schemeClr val="tx1"/>
                </a:solidFill>
              </a:rPr>
              <a:t>tireoide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491" y="3836125"/>
            <a:ext cx="2857500" cy="170388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814162" y="5525587"/>
            <a:ext cx="2873829" cy="975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Biologia Evolutiva: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Evolução dos membros dos vertebrados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1" y="3850550"/>
            <a:ext cx="2857500" cy="214312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707571" y="5993675"/>
            <a:ext cx="2857500" cy="509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Paleontologia: </a:t>
            </a:r>
            <a:r>
              <a:rPr lang="pt-BR" b="1" i="1" dirty="0" err="1" smtClean="0">
                <a:solidFill>
                  <a:schemeClr val="tx1"/>
                </a:solidFill>
              </a:rPr>
              <a:t>Tyrannosaurus</a:t>
            </a:r>
            <a:r>
              <a:rPr lang="pt-BR" b="1" i="1" dirty="0" smtClean="0">
                <a:solidFill>
                  <a:schemeClr val="tx1"/>
                </a:solidFill>
              </a:rPr>
              <a:t> </a:t>
            </a:r>
            <a:r>
              <a:rPr lang="pt-BR" b="1" i="1" dirty="0" err="1">
                <a:solidFill>
                  <a:schemeClr val="tx1"/>
                </a:solidFill>
              </a:rPr>
              <a:t>rex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606" y="3442335"/>
            <a:ext cx="4053083" cy="214312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049324" y="5585460"/>
            <a:ext cx="4051365" cy="91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Biologia da Conservação: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Floresta </a:t>
            </a:r>
            <a:r>
              <a:rPr lang="pt-BR" dirty="0">
                <a:solidFill>
                  <a:schemeClr val="tx1"/>
                </a:solidFill>
              </a:rPr>
              <a:t>em chamas, biodiversidade ameaçada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1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00891"/>
            <a:ext cx="8305800" cy="557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2500" b="1" dirty="0" smtClean="0"/>
              <a:t>Bioética</a:t>
            </a:r>
            <a:r>
              <a:rPr lang="pt-BR" altLang="pt-BR" sz="2500" dirty="0" smtClean="0">
                <a:solidFill>
                  <a:srgbClr val="000000"/>
                </a:solidFill>
              </a:rPr>
              <a:t> - estudo </a:t>
            </a:r>
            <a:r>
              <a:rPr lang="pt-BR" altLang="pt-BR" sz="2500" dirty="0">
                <a:solidFill>
                  <a:srgbClr val="000000"/>
                </a:solidFill>
              </a:rPr>
              <a:t>transdisciplinar entre Biologia, Medicina, Ética e </a:t>
            </a:r>
            <a:r>
              <a:rPr lang="pt-BR" altLang="pt-BR" sz="2500" dirty="0" smtClean="0">
                <a:solidFill>
                  <a:srgbClr val="000000"/>
                </a:solidFill>
              </a:rPr>
              <a:t>Direito.</a:t>
            </a:r>
          </a:p>
          <a:p>
            <a:pPr marL="0" indent="0">
              <a:buNone/>
            </a:pPr>
            <a:r>
              <a:rPr lang="pt-BR" altLang="pt-BR" sz="2500" b="1" dirty="0" smtClean="0">
                <a:solidFill>
                  <a:srgbClr val="000000"/>
                </a:solidFill>
              </a:rPr>
              <a:t>Embriologia</a:t>
            </a:r>
            <a:r>
              <a:rPr lang="pt-BR" altLang="pt-BR" sz="2500" dirty="0" smtClean="0">
                <a:solidFill>
                  <a:srgbClr val="000000"/>
                </a:solidFill>
              </a:rPr>
              <a:t> - </a:t>
            </a:r>
            <a:r>
              <a:rPr lang="pt-BR" sz="2500" dirty="0"/>
              <a:t>estuda o desenvolvimento embrionário dos organismos </a:t>
            </a:r>
            <a:r>
              <a:rPr lang="pt-BR" sz="2500" dirty="0" smtClean="0"/>
              <a:t>vivos.</a:t>
            </a:r>
          </a:p>
          <a:p>
            <a:pPr marL="0" indent="0">
              <a:buNone/>
            </a:pPr>
            <a:r>
              <a:rPr lang="pt-BR" sz="2500" b="1" dirty="0"/>
              <a:t>Biologia </a:t>
            </a:r>
            <a:r>
              <a:rPr lang="pt-BR" sz="2500" b="1" dirty="0" smtClean="0"/>
              <a:t>Ambiental </a:t>
            </a:r>
            <a:r>
              <a:rPr lang="pt-BR" sz="2500" dirty="0" smtClean="0"/>
              <a:t>- área </a:t>
            </a:r>
            <a:r>
              <a:rPr lang="pt-BR" sz="2500" dirty="0"/>
              <a:t>voltada para o </a:t>
            </a:r>
            <a:r>
              <a:rPr lang="pt-BR" sz="2500" dirty="0" smtClean="0"/>
              <a:t>estudo do</a:t>
            </a:r>
            <a:r>
              <a:rPr lang="pt-BR" sz="2500" dirty="0"/>
              <a:t> Meio </a:t>
            </a:r>
            <a:r>
              <a:rPr lang="pt-BR" sz="2500" dirty="0" smtClean="0"/>
              <a:t>Ambiente.</a:t>
            </a:r>
          </a:p>
          <a:p>
            <a:pPr marL="0" indent="0">
              <a:buNone/>
            </a:pPr>
            <a:r>
              <a:rPr lang="pt-BR" sz="2500" b="1" dirty="0" smtClean="0"/>
              <a:t>Ecologia</a:t>
            </a:r>
            <a:r>
              <a:rPr lang="pt-BR" sz="2500" dirty="0"/>
              <a:t> </a:t>
            </a:r>
            <a:r>
              <a:rPr lang="pt-BR" sz="2500" dirty="0" smtClean="0"/>
              <a:t>- estudo </a:t>
            </a:r>
            <a:r>
              <a:rPr lang="pt-BR" sz="2500" dirty="0"/>
              <a:t>dos </a:t>
            </a:r>
            <a:r>
              <a:rPr lang="pt-BR" sz="2500" dirty="0" smtClean="0"/>
              <a:t>ecossistemas.</a:t>
            </a:r>
          </a:p>
          <a:p>
            <a:pPr marL="0" indent="0">
              <a:buNone/>
            </a:pPr>
            <a:endParaRPr lang="pt-BR" altLang="pt-BR" sz="2500" dirty="0" smtClean="0">
              <a:solidFill>
                <a:srgbClr val="000000"/>
              </a:solidFill>
              <a:latin typeface="inherit"/>
            </a:endParaRPr>
          </a:p>
          <a:p>
            <a:pPr marL="0" indent="0">
              <a:buNone/>
            </a:pPr>
            <a:endParaRPr lang="pt-BR" sz="25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36" y="600891"/>
            <a:ext cx="2857500" cy="15906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716736" y="2179678"/>
            <a:ext cx="2857500" cy="10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Bioética: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A polêmica das células troncos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70" y="3802814"/>
            <a:ext cx="2857500" cy="160077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941570" y="5383666"/>
            <a:ext cx="2857500" cy="84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Embriologia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Desenvolvimento embrionário animal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87" y="3791222"/>
            <a:ext cx="2857500" cy="15906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006384" y="5381897"/>
            <a:ext cx="2847703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Biologia Ambiental: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 educação ambiental deve ser prioridade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36" y="3563654"/>
            <a:ext cx="2857500" cy="15906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716736" y="5154329"/>
            <a:ext cx="2857500" cy="1084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Ecologia: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Tamanduá-bandeira (</a:t>
            </a:r>
            <a:r>
              <a:rPr lang="pt-BR" b="1" i="1" dirty="0">
                <a:solidFill>
                  <a:schemeClr val="tx1"/>
                </a:solidFill>
              </a:rPr>
              <a:t>Myrmecophaga </a:t>
            </a:r>
            <a:r>
              <a:rPr lang="pt-BR" b="1" i="1" dirty="0" smtClean="0">
                <a:solidFill>
                  <a:schemeClr val="tx1"/>
                </a:solidFill>
              </a:rPr>
              <a:t>tridactyla</a:t>
            </a:r>
            <a:r>
              <a:rPr lang="pt-BR" dirty="0" smtClean="0">
                <a:solidFill>
                  <a:schemeClr val="tx1"/>
                </a:solidFill>
              </a:rPr>
              <a:t>) em seu habitat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9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7389" y="793659"/>
            <a:ext cx="10670177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Etologia</a:t>
            </a:r>
            <a:r>
              <a:rPr lang="pt-BR" altLang="pt-BR" sz="2500" dirty="0" smtClean="0">
                <a:solidFill>
                  <a:srgbClr val="444444"/>
                </a:solidFill>
              </a:rPr>
              <a:t> - estudo </a:t>
            </a:r>
            <a:r>
              <a:rPr lang="pt-BR" altLang="pt-BR" sz="2500" dirty="0">
                <a:solidFill>
                  <a:srgbClr val="444444"/>
                </a:solidFill>
              </a:rPr>
              <a:t>do </a:t>
            </a:r>
            <a:r>
              <a:rPr lang="pt-BR" altLang="pt-BR" sz="2500" dirty="0">
                <a:solidFill>
                  <a:srgbClr val="195900"/>
                </a:solidFill>
              </a:rPr>
              <a:t>comportamento</a:t>
            </a:r>
            <a:r>
              <a:rPr lang="pt-BR" altLang="pt-BR" sz="2500" dirty="0">
                <a:solidFill>
                  <a:srgbClr val="444444"/>
                </a:solidFill>
              </a:rPr>
              <a:t> dos </a:t>
            </a:r>
            <a:r>
              <a:rPr lang="pt-BR" altLang="pt-BR" sz="2500" dirty="0" smtClean="0">
                <a:solidFill>
                  <a:srgbClr val="444444"/>
                </a:solidFill>
              </a:rPr>
              <a:t>animais.</a:t>
            </a: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Fisiologia</a:t>
            </a:r>
            <a:r>
              <a:rPr lang="pt-BR" altLang="pt-BR" sz="2500" dirty="0" smtClean="0">
                <a:solidFill>
                  <a:srgbClr val="444444"/>
                </a:solidFill>
              </a:rPr>
              <a:t> - estudos </a:t>
            </a:r>
            <a:r>
              <a:rPr lang="pt-BR" altLang="pt-BR" sz="2500" dirty="0">
                <a:solidFill>
                  <a:srgbClr val="444444"/>
                </a:solidFill>
              </a:rPr>
              <a:t>das funções físicas, bioquímicas mecânicas dos animais e </a:t>
            </a:r>
            <a:r>
              <a:rPr lang="pt-BR" altLang="pt-BR" sz="2500" dirty="0" smtClean="0">
                <a:solidFill>
                  <a:srgbClr val="444444"/>
                </a:solidFill>
              </a:rPr>
              <a:t>vegetais.</a:t>
            </a:r>
            <a:endParaRPr lang="pt-BR" altLang="pt-BR" sz="25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89" y="2188438"/>
            <a:ext cx="4844142" cy="31542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77389" y="5342710"/>
            <a:ext cx="4844142" cy="953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Etologia: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Raposa vermelha (</a:t>
            </a:r>
            <a:r>
              <a:rPr lang="pt-BR" b="1" i="1" dirty="0">
                <a:solidFill>
                  <a:schemeClr val="tx1"/>
                </a:solidFill>
              </a:rPr>
              <a:t>Vulpes </a:t>
            </a:r>
            <a:r>
              <a:rPr lang="pt-BR" b="1" i="1" dirty="0" err="1">
                <a:solidFill>
                  <a:schemeClr val="tx1"/>
                </a:solidFill>
              </a:rPr>
              <a:t>vulpes</a:t>
            </a:r>
            <a:r>
              <a:rPr lang="pt-BR" dirty="0">
                <a:solidFill>
                  <a:schemeClr val="tx1"/>
                </a:solidFill>
              </a:rPr>
              <a:t>)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0" y="2188438"/>
            <a:ext cx="5373015" cy="315427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12477" y="5342710"/>
            <a:ext cx="5133703" cy="953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Fisiologia: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A Incrível Máquina Humana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0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4326" y="544580"/>
            <a:ext cx="10515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sz="2500" dirty="0" smtClean="0"/>
              <a:t>Outras </a:t>
            </a:r>
            <a:r>
              <a:rPr lang="pt-BR" sz="2500" dirty="0"/>
              <a:t>áreas </a:t>
            </a:r>
            <a:r>
              <a:rPr lang="pt-BR" sz="2500" dirty="0" smtClean="0"/>
              <a:t>importantes:</a:t>
            </a:r>
            <a:r>
              <a:rPr lang="pt-BR" altLang="pt-BR" sz="5300" dirty="0" smtClean="0"/>
              <a:t>                      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Imunologia</a:t>
            </a:r>
            <a:r>
              <a:rPr lang="pt-BR" altLang="pt-BR" sz="2500" dirty="0" smtClean="0"/>
              <a:t> - estudo </a:t>
            </a:r>
            <a:r>
              <a:rPr lang="pt-BR" altLang="pt-BR" sz="2500" dirty="0"/>
              <a:t>do sistema </a:t>
            </a:r>
            <a:r>
              <a:rPr lang="pt-BR" altLang="pt-BR" sz="2500" dirty="0" smtClean="0"/>
              <a:t>imunológico.</a:t>
            </a: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Taxonomia</a:t>
            </a:r>
            <a:r>
              <a:rPr lang="pt-BR" altLang="pt-BR" sz="2500" dirty="0" smtClean="0"/>
              <a:t> - estudo </a:t>
            </a:r>
            <a:r>
              <a:rPr lang="pt-BR" altLang="pt-BR" sz="2500" dirty="0"/>
              <a:t>que ordena e classifica os seres </a:t>
            </a:r>
            <a:r>
              <a:rPr lang="pt-BR" altLang="pt-BR" sz="2500" dirty="0" smtClean="0"/>
              <a:t>vivos.</a:t>
            </a: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 smtClean="0"/>
              <a:t>Histologia</a:t>
            </a:r>
            <a:r>
              <a:rPr lang="pt-BR" altLang="pt-BR" sz="2500" dirty="0" smtClean="0"/>
              <a:t> - estudos </a:t>
            </a:r>
            <a:r>
              <a:rPr lang="pt-BR" altLang="pt-BR" sz="2500" dirty="0"/>
              <a:t>dos tecidos </a:t>
            </a:r>
            <a:r>
              <a:rPr lang="pt-BR" altLang="pt-BR" sz="2500" dirty="0" smtClean="0"/>
              <a:t>biológicos.</a:t>
            </a:r>
            <a:endParaRPr lang="pt-BR" altLang="pt-BR" sz="2500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2" y="3102572"/>
            <a:ext cx="5164184" cy="226315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215741" y="5365724"/>
            <a:ext cx="5164184" cy="992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Imunologia: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Immunology and Regenerative Medicine Research Laboratory – University of Calcutta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5" y="3110204"/>
            <a:ext cx="4942795" cy="235952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000804" y="5469728"/>
            <a:ext cx="4942795" cy="888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</a:t>
            </a:r>
            <a:r>
              <a:rPr lang="pt-BR" b="1" dirty="0" smtClean="0">
                <a:solidFill>
                  <a:schemeClr val="tx1"/>
                </a:solidFill>
              </a:rPr>
              <a:t>axonomista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é responsável por definir os grupos de organismos biológicos com base em características comuns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426" y="544580"/>
            <a:ext cx="2857500" cy="15906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525691" y="2073479"/>
            <a:ext cx="2854235" cy="925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Histologia: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Tecido </a:t>
            </a:r>
            <a:r>
              <a:rPr lang="pt-BR" dirty="0">
                <a:solidFill>
                  <a:schemeClr val="tx1"/>
                </a:solidFill>
              </a:rPr>
              <a:t>da mucosa intestina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0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1263" y="548640"/>
            <a:ext cx="7574280" cy="5799909"/>
          </a:xfrm>
        </p:spPr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/>
              <a:t>Microbiologia</a:t>
            </a:r>
            <a:r>
              <a:rPr lang="pt-BR" altLang="pt-BR" sz="2500" dirty="0"/>
              <a:t> - estudo dos microrganismos.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/>
              <a:t>Virologia</a:t>
            </a:r>
            <a:r>
              <a:rPr lang="pt-BR" altLang="pt-BR" sz="2500" dirty="0"/>
              <a:t> - estudo dos vírus.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/>
              <a:t>Zoologia</a:t>
            </a:r>
            <a:r>
              <a:rPr lang="pt-BR" altLang="pt-BR" sz="2500" dirty="0"/>
              <a:t> - estudo dos animais </a:t>
            </a:r>
            <a:r>
              <a:rPr lang="pt-BR" altLang="pt-BR" sz="2500" dirty="0" smtClean="0"/>
              <a:t>vertebrados </a:t>
            </a:r>
            <a:r>
              <a:rPr lang="pt-BR" altLang="pt-BR" sz="2500" dirty="0"/>
              <a:t>e </a:t>
            </a:r>
            <a:r>
              <a:rPr lang="pt-BR" altLang="pt-BR" sz="2500" dirty="0" smtClean="0"/>
              <a:t>invertebrados</a:t>
            </a:r>
            <a:r>
              <a:rPr lang="pt-BR" altLang="pt-BR" sz="2500" dirty="0"/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b="1" dirty="0"/>
              <a:t>Genética</a:t>
            </a:r>
            <a:r>
              <a:rPr lang="pt-BR" altLang="pt-BR" sz="2500" dirty="0"/>
              <a:t> - estudo dos genes e da hereditariedade.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2500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2500" dirty="0" smtClean="0"/>
              <a:t>Essas </a:t>
            </a:r>
            <a:r>
              <a:rPr lang="pt-BR" altLang="pt-BR" sz="2500" dirty="0"/>
              <a:t>são algumas das principais áreas biológicas. Todavia, existem muitos outros campos e subcampos na biologia.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97" y="2487470"/>
            <a:ext cx="2857500" cy="181021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22713" y="4297680"/>
            <a:ext cx="2837184" cy="613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Microbiologia: </a:t>
            </a:r>
            <a:r>
              <a:rPr lang="pt-BR" b="1" i="1" dirty="0" smtClean="0">
                <a:solidFill>
                  <a:schemeClr val="tx1"/>
                </a:solidFill>
              </a:rPr>
              <a:t>Pseudomonas </a:t>
            </a:r>
            <a:r>
              <a:rPr lang="pt-BR" b="1" i="1" dirty="0">
                <a:solidFill>
                  <a:schemeClr val="tx1"/>
                </a:solidFill>
              </a:rPr>
              <a:t>aeruginosa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43" y="3344092"/>
            <a:ext cx="2857500" cy="185594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425543" y="5200038"/>
            <a:ext cx="2857500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Virologia: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Representação </a:t>
            </a:r>
            <a:r>
              <a:rPr lang="pt-BR" dirty="0">
                <a:solidFill>
                  <a:schemeClr val="tx1"/>
                </a:solidFill>
              </a:rPr>
              <a:t>gráfica de um vírus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48" y="2487470"/>
            <a:ext cx="2925536" cy="179966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256048" y="4297681"/>
            <a:ext cx="2925536" cy="613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Zoologia: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Classificação de insetos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543" y="548640"/>
            <a:ext cx="2857500" cy="193883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425543" y="2431224"/>
            <a:ext cx="2857500" cy="559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Genética:</a:t>
            </a:r>
          </a:p>
          <a:p>
            <a:pPr algn="ctr"/>
            <a:r>
              <a:rPr lang="pt-BR" b="1" dirty="0" smtClean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Análise </a:t>
            </a:r>
            <a:r>
              <a:rPr lang="pt-BR" dirty="0">
                <a:solidFill>
                  <a:schemeClr val="tx1"/>
                </a:solidFill>
              </a:rPr>
              <a:t>de DNA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29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24045C23B35D48ABBFB4754B07FEB1" ma:contentTypeVersion="2" ma:contentTypeDescription="Create a new document." ma:contentTypeScope="" ma:versionID="fe5e04745d130995d0de7623bf0a8f3b">
  <xsd:schema xmlns:xsd="http://www.w3.org/2001/XMLSchema" xmlns:xs="http://www.w3.org/2001/XMLSchema" xmlns:p="http://schemas.microsoft.com/office/2006/metadata/properties" xmlns:ns2="f86d911b-265d-42e4-9bbc-bde4ef259eed" targetNamespace="http://schemas.microsoft.com/office/2006/metadata/properties" ma:root="true" ma:fieldsID="f37c81a443e3404cfd2338ff2675639e" ns2:_="">
    <xsd:import namespace="f86d911b-265d-42e4-9bbc-bde4ef259e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6d911b-265d-42e4-9bbc-bde4ef259e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EBBEA0-B929-453F-9716-66506620F714}"/>
</file>

<file path=customXml/itemProps2.xml><?xml version="1.0" encoding="utf-8"?>
<ds:datastoreItem xmlns:ds="http://schemas.openxmlformats.org/officeDocument/2006/customXml" ds:itemID="{1D6D9365-D135-4967-AEA0-B4215F431FB2}"/>
</file>

<file path=customXml/itemProps3.xml><?xml version="1.0" encoding="utf-8"?>
<ds:datastoreItem xmlns:ds="http://schemas.openxmlformats.org/officeDocument/2006/customXml" ds:itemID="{4B1B8FB7-6E2E-4B90-8F19-7C3581DE3D15}"/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468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inherit</vt:lpstr>
      <vt:lpstr>Tema do Office</vt:lpstr>
      <vt:lpstr>A Biologia – Ciência da Vida Estuda os Seres Vivos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ilustrar...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Biologia – Ciência da Vida</dc:title>
  <dc:creator>Usuário do Windows</dc:creator>
  <cp:lastModifiedBy>Usuário do Windows</cp:lastModifiedBy>
  <cp:revision>43</cp:revision>
  <dcterms:created xsi:type="dcterms:W3CDTF">2021-02-24T17:45:28Z</dcterms:created>
  <dcterms:modified xsi:type="dcterms:W3CDTF">2021-03-02T17:32:05Z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0x0101002A24045C23B35D48ABBFB4754B07FEB1</vt:lpwstr>
  </property>
</Properties>
</file>